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9" r:id="rId2"/>
    <p:sldId id="296" r:id="rId3"/>
    <p:sldId id="356" r:id="rId4"/>
    <p:sldId id="297" r:id="rId5"/>
    <p:sldId id="300" r:id="rId6"/>
    <p:sldId id="358" r:id="rId7"/>
    <p:sldId id="301" r:id="rId8"/>
    <p:sldId id="329" r:id="rId9"/>
    <p:sldId id="352" r:id="rId10"/>
    <p:sldId id="318" r:id="rId11"/>
    <p:sldId id="360" r:id="rId12"/>
    <p:sldId id="320" r:id="rId13"/>
    <p:sldId id="361" r:id="rId14"/>
    <p:sldId id="322" r:id="rId15"/>
    <p:sldId id="323" r:id="rId16"/>
    <p:sldId id="326" r:id="rId17"/>
    <p:sldId id="327" r:id="rId18"/>
    <p:sldId id="339" r:id="rId19"/>
    <p:sldId id="353" r:id="rId20"/>
    <p:sldId id="328" r:id="rId21"/>
    <p:sldId id="331" r:id="rId22"/>
    <p:sldId id="362" r:id="rId23"/>
    <p:sldId id="332" r:id="rId24"/>
    <p:sldId id="340" r:id="rId25"/>
    <p:sldId id="333" r:id="rId26"/>
    <p:sldId id="334" r:id="rId27"/>
    <p:sldId id="335" r:id="rId28"/>
    <p:sldId id="365" r:id="rId29"/>
    <p:sldId id="354" r:id="rId30"/>
    <p:sldId id="336" r:id="rId31"/>
    <p:sldId id="355" r:id="rId32"/>
    <p:sldId id="343" r:id="rId33"/>
    <p:sldId id="342" r:id="rId34"/>
    <p:sldId id="338" r:id="rId35"/>
    <p:sldId id="345" r:id="rId36"/>
    <p:sldId id="341" r:id="rId37"/>
    <p:sldId id="337" r:id="rId38"/>
    <p:sldId id="324" r:id="rId39"/>
    <p:sldId id="347" r:id="rId40"/>
    <p:sldId id="348" r:id="rId41"/>
    <p:sldId id="349" r:id="rId42"/>
    <p:sldId id="350" r:id="rId43"/>
    <p:sldId id="295" r:id="rId44"/>
    <p:sldId id="319" r:id="rId45"/>
    <p:sldId id="351" r:id="rId46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89981" autoAdjust="0"/>
  </p:normalViewPr>
  <p:slideViewPr>
    <p:cSldViewPr>
      <p:cViewPr>
        <p:scale>
          <a:sx n="75" d="100"/>
          <a:sy n="75" d="100"/>
        </p:scale>
        <p:origin x="-2056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Too long.</a:t>
            </a:r>
          </a:p>
          <a:p>
            <a:r>
              <a:rPr lang="en-US" smtClean="0"/>
              <a:t>Have the CHALLENGE IN ALL TO CONNECT TO OUTLINE!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Schneider</a:t>
            </a:r>
            <a:r>
              <a:rPr lang="en-US" baseline="0" dirty="0" smtClean="0"/>
              <a:t> et al. structures with the original numbering. Don’t forget to write kindly provided by.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10/3/10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nasteps.rutgers.edu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tmp/curvemovie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4E3F596-F59F-BE41-B35C-28DC8EF7B03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53E976-7ABA-604F-BC53-A1D367DEA671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pic>
        <p:nvPicPr>
          <p:cNvPr id="30724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64308"/>
            <a:ext cx="6934200" cy="480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Consensus clustering using classification techniques for the periodic table of the elements.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</a:t>
            </a:r>
            <a:r>
              <a:rPr lang="en-US" dirty="0" err="1" smtClean="0"/>
              <a:t>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</a:t>
            </a:r>
            <a:r>
              <a:rPr lang="en-US" dirty="0" smtClean="0"/>
              <a:t>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6" name="Picture 3" descr="STval_i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719263" y="309563"/>
            <a:ext cx="5753100" cy="772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019800" y="41910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Label these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257800" y="47244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Connectivity is best smaller etc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non-ARNA-like datasets </a:t>
            </a:r>
            <a:r>
              <a:rPr lang="en-US" dirty="0" smtClean="0"/>
              <a:t>using distance to canonical ARNA parameters.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pic>
        <p:nvPicPr>
          <p:cNvPr id="37892" name="Picture 4" descr="noarna_va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882776" y="246062"/>
            <a:ext cx="5414962" cy="78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</a:t>
            </a:r>
            <a:r>
              <a:rPr lang="en-US" dirty="0" smtClean="0"/>
              <a:t>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7543800" y="16002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5638800" y="4648200"/>
            <a:ext cx="78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labels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5105400" y="5257800"/>
            <a:ext cx="169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Score  better if</a:t>
            </a:r>
          </a:p>
        </p:txBody>
      </p:sp>
      <p:sp>
        <p:nvSpPr>
          <p:cNvPr id="37897" name="TextBox 8"/>
          <p:cNvSpPr txBox="1">
            <a:spLocks noChangeArrowheads="1"/>
          </p:cNvSpPr>
          <p:nvPr/>
        </p:nvSpPr>
        <p:spPr bwMode="auto">
          <a:xfrm>
            <a:off x="5334000" y="6019800"/>
            <a:ext cx="1211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67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pic>
        <p:nvPicPr>
          <p:cNvPr id="389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1600200"/>
            <a:ext cx="5397500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Non-ARNA-like </a:t>
            </a:r>
            <a:r>
              <a:rPr lang="en-US" dirty="0" smtClean="0"/>
              <a:t>torsion angle conformers do not fill the full space of base geometries.</a:t>
            </a:r>
            <a:endParaRPr lang="en-US" dirty="0" smtClean="0"/>
          </a:p>
        </p:txBody>
      </p:sp>
      <p:sp>
        <p:nvSpPr>
          <p:cNvPr id="38921" name="TextBox 8"/>
          <p:cNvSpPr txBox="1">
            <a:spLocks noChangeArrowheads="1"/>
          </p:cNvSpPr>
          <p:nvPr/>
        </p:nvSpPr>
        <p:spPr bwMode="auto">
          <a:xfrm>
            <a:off x="7696200" y="41910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No-ball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962400"/>
            <a:ext cx="1924049" cy="1680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426200" cy="341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are 17 </a:t>
            </a:r>
            <a:r>
              <a:rPr lang="en-US" dirty="0" smtClean="0"/>
              <a:t>Main Non-ARNA-Like </a:t>
            </a:r>
            <a:r>
              <a:rPr lang="en-US" dirty="0" smtClean="0"/>
              <a:t>Clusters with ten or more members in them.</a:t>
            </a:r>
            <a:endParaRPr lang="en-US" dirty="0" smtClean="0"/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1066800" y="4876800"/>
            <a:ext cx="4932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Percentages of this, better than just how many</a:t>
            </a: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1143000" y="5410200"/>
            <a:ext cx="325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are the missing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of helical regions describe.</a:t>
            </a:r>
          </a:p>
          <a:p>
            <a:r>
              <a:rPr lang="en-US" dirty="0" smtClean="0"/>
              <a:t>Quasi-continuous show pictures.</a:t>
            </a:r>
          </a:p>
          <a:p>
            <a:r>
              <a:rPr lang="en-US" dirty="0" smtClean="0"/>
              <a:t>Base-pairing preferences, base-sequence preferences, in helical </a:t>
            </a:r>
            <a:r>
              <a:rPr lang="en-US" dirty="0" err="1" smtClean="0"/>
              <a:t>regiosn</a:t>
            </a:r>
            <a:r>
              <a:rPr lang="en-US" dirty="0" smtClean="0"/>
              <a:t> which can be linked to tertiary interactions.</a:t>
            </a: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  <a:endParaRPr lang="en-US" sz="1800" b="1" dirty="0" smtClean="0"/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</a:t>
            </a:r>
            <a:r>
              <a:rPr lang="en-US" dirty="0" smtClean="0"/>
              <a:t>n</a:t>
            </a:r>
            <a:r>
              <a:rPr lang="en-US" dirty="0" smtClean="0"/>
              <a:t>on</a:t>
            </a:r>
            <a:r>
              <a:rPr lang="en-US" dirty="0" smtClean="0"/>
              <a:t>-redundant RNA</a:t>
            </a:r>
            <a:r>
              <a:rPr lang="en-US" dirty="0" smtClean="0"/>
              <a:t> dataset is GC rich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990600" y="1425714"/>
            <a:ext cx="69558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Percent composition of nucleotide bases in RNA</a:t>
            </a:r>
          </a:p>
          <a:p>
            <a:pPr algn="ctr"/>
            <a:r>
              <a:rPr lang="en-US" sz="2000" dirty="0" smtClean="0"/>
              <a:t>h</a:t>
            </a:r>
            <a:r>
              <a:rPr lang="en-US" sz="2000" dirty="0" smtClean="0"/>
              <a:t>elical regions (Helices composed of 3 base-pairs or more).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73300"/>
            <a:ext cx="6261100" cy="374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613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</a:t>
            </a:r>
            <a:r>
              <a:rPr lang="en-US" dirty="0" smtClean="0"/>
              <a:t>Prominent Base-Pairs phrase in paper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are more deformable.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Average </a:t>
            </a:r>
            <a:r>
              <a:rPr lang="en-US" dirty="0" smtClean="0"/>
              <a:t>Base-Pair Parameters for the Seven.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182518" y="3571082"/>
            <a:ext cx="15795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901825" y="3349625"/>
            <a:ext cx="111760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8"/>
          <p:cNvSpPr txBox="1">
            <a:spLocks noChangeArrowheads="1"/>
          </p:cNvSpPr>
          <p:nvPr/>
        </p:nvSpPr>
        <p:spPr bwMode="auto">
          <a:xfrm>
            <a:off x="2743200" y="2590800"/>
            <a:ext cx="210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Talk about analogy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142457" y="-591344"/>
            <a:ext cx="2817812" cy="888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</a:t>
            </a:r>
            <a:r>
              <a:rPr lang="en-US" dirty="0" smtClean="0"/>
              <a:t>Base-Pairs Steps so Far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676400" y="1524000"/>
            <a:ext cx="5689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here: not all possible combinations are seen</a:t>
            </a:r>
          </a:p>
          <a:p>
            <a:r>
              <a:rPr lang="en-US"/>
              <a:t>Point to examples that stand out.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</a:t>
            </a:r>
            <a:r>
              <a:rPr lang="en-US" sz="1800" dirty="0" smtClean="0"/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  <a:endParaRPr lang="en-US" dirty="0" smtClean="0"/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</a:t>
            </a:r>
            <a:r>
              <a:rPr lang="en-US" dirty="0" smtClean="0"/>
              <a:t> c</a:t>
            </a:r>
            <a:r>
              <a:rPr lang="en-US" dirty="0" smtClean="0"/>
              <a:t>ontours </a:t>
            </a:r>
            <a:r>
              <a:rPr lang="en-US" dirty="0" smtClean="0"/>
              <a:t>on</a:t>
            </a:r>
            <a:r>
              <a:rPr lang="en-US" dirty="0" smtClean="0"/>
              <a:t> data culled by three standard deviations from the mean.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</a:t>
            </a:r>
            <a:r>
              <a:rPr lang="en-US" sz="1800" dirty="0" smtClean="0"/>
              <a:t>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</a:t>
            </a:r>
            <a:r>
              <a:rPr lang="en-US" dirty="0" smtClean="0"/>
              <a:t>with four–five steps, just to illustrate principle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97025"/>
            <a:ext cx="42672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</a:t>
            </a:r>
            <a:r>
              <a:rPr lang="en-US" sz="1800" dirty="0" smtClean="0"/>
              <a:t>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Homopolymers</a:t>
            </a:r>
            <a:r>
              <a:rPr lang="en-US" dirty="0" smtClean="0"/>
              <a:t> </a:t>
            </a:r>
            <a:r>
              <a:rPr lang="en-US" dirty="0" smtClean="0"/>
              <a:t>and Block Copolymers</a:t>
            </a:r>
          </a:p>
        </p:txBody>
      </p:sp>
      <p:sp>
        <p:nvSpPr>
          <p:cNvPr id="56326" name="TextBox 5"/>
          <p:cNvSpPr txBox="1">
            <a:spLocks noChangeArrowheads="1"/>
          </p:cNvSpPr>
          <p:nvPr/>
        </p:nvSpPr>
        <p:spPr bwMode="auto">
          <a:xfrm>
            <a:off x="5562600" y="2590800"/>
            <a:ext cx="3336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Sequence has suttle effects on </a:t>
            </a:r>
          </a:p>
          <a:p>
            <a:r>
              <a:rPr lang="en-US"/>
              <a:t>Structure of RNA.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sz="1800" dirty="0" smtClean="0"/>
              <a:t>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Movie or graph to explain persistence length</a:t>
            </a:r>
          </a:p>
          <a:p>
            <a:r>
              <a:rPr lang="en-US" smtClean="0"/>
              <a:t>Talk about flexibility.</a:t>
            </a:r>
          </a:p>
          <a:p>
            <a:r>
              <a:rPr lang="en-US" smtClean="0"/>
              <a:t>Table of different polymers and their persistence lengths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5825" y="1676400"/>
            <a:ext cx="57181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</a:t>
            </a:r>
            <a:r>
              <a:rPr lang="en-US" dirty="0" smtClean="0"/>
              <a:t>Persistence Length</a:t>
            </a:r>
          </a:p>
        </p:txBody>
      </p:sp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304800" y="2514600"/>
            <a:ext cx="3008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</a:t>
            </a:r>
          </a:p>
          <a:p>
            <a:r>
              <a:rPr lang="en-US"/>
              <a:t>Suggest possible sequence</a:t>
            </a:r>
          </a:p>
          <a:p>
            <a:r>
              <a:rPr lang="en-US"/>
              <a:t>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00200"/>
            <a:ext cx="66071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</a:t>
            </a:r>
            <a:r>
              <a:rPr lang="en-US" sz="1800" dirty="0" smtClean="0"/>
              <a:t>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Message </a:t>
            </a:r>
            <a:r>
              <a:rPr lang="en-US" dirty="0" smtClean="0"/>
              <a:t>her of surprisingly some RNA messages </a:t>
            </a:r>
            <a:r>
              <a:rPr lang="en-US" dirty="0" err="1" smtClean="0"/>
              <a:t>appera</a:t>
            </a:r>
            <a:r>
              <a:rPr lang="en-US" dirty="0" smtClean="0"/>
              <a:t> to be curved RNA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</a:t>
            </a:r>
            <a:r>
              <a:rPr lang="en-US" sz="1800" dirty="0" smtClean="0"/>
              <a:t>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</a:t>
            </a:r>
            <a:r>
              <a:rPr lang="en-US" dirty="0" smtClean="0"/>
              <a:t>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</a:p>
        </p:txBody>
      </p:sp>
      <p:pic>
        <p:nvPicPr>
          <p:cNvPr id="61445" name="Picture 5" descr="/Users/esguerra/tmp/curvemovie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686050"/>
            <a:ext cx="5562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1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4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89100"/>
            <a:ext cx="58420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</a:t>
            </a:r>
            <a:r>
              <a:rPr lang="en-US" dirty="0" smtClean="0"/>
              <a:t>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1600200"/>
            <a:ext cx="6248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Just what’s experimental what’s modelled</a:t>
            </a:r>
          </a:p>
          <a:p>
            <a:endParaRPr lang="en-US"/>
          </a:p>
          <a:p>
            <a:r>
              <a:rPr lang="en-US"/>
              <a:t>From x-ray strucutre analysis suggests that RNA is stiffer to</a:t>
            </a:r>
          </a:p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</a:t>
            </a:r>
            <a:r>
              <a:rPr lang="en-US" dirty="0" smtClean="0"/>
              <a:t> structural motifs </a:t>
            </a:r>
            <a:r>
              <a:rPr lang="en-US" dirty="0" smtClean="0"/>
              <a:t>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295400"/>
            <a:ext cx="269398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endParaRPr lang="en-US" dirty="0" smtClean="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25320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</a:t>
            </a:r>
          </a:p>
          <a:p>
            <a:r>
              <a:rPr lang="en-US"/>
              <a:t>Description of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</a:t>
            </a:r>
            <a:r>
              <a:rPr lang="en-US" sz="1800" dirty="0" smtClean="0"/>
              <a:t>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 </a:t>
            </a:r>
            <a:r>
              <a:rPr lang="en-US" dirty="0" smtClean="0"/>
              <a:t>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27844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 </a:t>
            </a:r>
            <a:r>
              <a:rPr lang="en-US" dirty="0" err="1"/>
              <a:t>Tetraloop</a:t>
            </a:r>
            <a:r>
              <a:rPr lang="en-US" dirty="0"/>
              <a:t> provides</a:t>
            </a:r>
          </a:p>
          <a:p>
            <a:r>
              <a:rPr lang="en-US" dirty="0"/>
              <a:t>Good “toy” model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209800"/>
            <a:ext cx="378128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3416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What do rigid body parameters</a:t>
            </a:r>
          </a:p>
          <a:p>
            <a:r>
              <a:rPr lang="en-US" dirty="0"/>
              <a:t>Tell you?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9624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  <a:endParaRPr lang="en-US" dirty="0" smtClean="0"/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Sliding windows image</a:t>
            </a:r>
          </a:p>
          <a:p>
            <a:endParaRPr lang="en-US"/>
          </a:p>
          <a:p>
            <a:r>
              <a:rPr lang="en-US"/>
              <a:t>Image with matrices in color</a:t>
            </a:r>
          </a:p>
          <a:p>
            <a:r>
              <a:rPr lang="en-US"/>
              <a:t>Boxes</a:t>
            </a:r>
          </a:p>
          <a:p>
            <a:endParaRPr lang="en-US"/>
          </a:p>
          <a:p>
            <a:r>
              <a:rPr lang="en-US"/>
              <a:t>e.g.</a:t>
            </a:r>
          </a:p>
          <a:p>
            <a:r>
              <a:rPr lang="en-US"/>
              <a:t>--- ---- ----</a:t>
            </a:r>
          </a:p>
          <a:p>
            <a:r>
              <a:rPr lang="en-US"/>
              <a:t>---- ---- ----- </a:t>
            </a:r>
          </a:p>
          <a:p>
            <a:r>
              <a:rPr lang="en-US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8956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5446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743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514600" y="1905000"/>
            <a:ext cx="1828800" cy="838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05400" y="1905000"/>
            <a:ext cx="19431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RNA Fold?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</a:t>
            </a:r>
            <a:r>
              <a:rPr lang="en-US" sz="1800" dirty="0" smtClean="0"/>
              <a:t>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</a:t>
            </a:r>
            <a:r>
              <a:rPr lang="en-US" dirty="0" smtClean="0"/>
              <a:t>he sum of differences score between single stranded base steps recognizes two GNRA groups.</a:t>
            </a:r>
            <a:endParaRPr lang="en-US" dirty="0" smtClean="0"/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457200" y="1752600"/>
            <a:ext cx="337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Software recognixes this motifs</a:t>
            </a:r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Add base in pentaloops and </a:t>
            </a:r>
          </a:p>
          <a:p>
            <a:r>
              <a:rPr lang="en-US"/>
              <a:t>Tell how many in other slide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9636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752600"/>
            <a:ext cx="56388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</a:t>
            </a:r>
            <a:r>
              <a:rPr lang="en-US" dirty="0" smtClean="0"/>
              <a:t>II Candidate is Lone-Pair </a:t>
            </a:r>
            <a:r>
              <a:rPr lang="en-US" dirty="0" err="1" smtClean="0"/>
              <a:t>Triloop</a:t>
            </a:r>
            <a:endParaRPr lang="en-US" dirty="0" smtClean="0"/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381000" y="1752600"/>
            <a:ext cx="245586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loops </a:t>
            </a:r>
          </a:p>
          <a:p>
            <a:r>
              <a:rPr lang="en-US"/>
              <a:t>Are ocurring</a:t>
            </a:r>
          </a:p>
          <a:p>
            <a:r>
              <a:rPr lang="en-US"/>
              <a:t>In such</a:t>
            </a:r>
          </a:p>
          <a:p>
            <a:r>
              <a:rPr lang="en-US"/>
              <a:t>Just use right side</a:t>
            </a:r>
          </a:p>
          <a:p>
            <a:r>
              <a:rPr lang="en-US"/>
              <a:t>If figure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 additional ribosome</a:t>
            </a:r>
          </a:p>
          <a:p>
            <a:r>
              <a:rPr lang="en-US"/>
              <a:t>In left.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0511438-B465-194C-B630-19A9B41B0C7D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4304C5-D501-6044-B1B4-22DDA262724F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sp>
        <p:nvSpPr>
          <p:cNvPr id="7066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Finale</a:t>
            </a:r>
          </a:p>
        </p:txBody>
      </p:sp>
      <p:sp>
        <p:nvSpPr>
          <p:cNvPr id="70661" name="TextBox 4"/>
          <p:cNvSpPr txBox="1">
            <a:spLocks noChangeArrowheads="1"/>
          </p:cNvSpPr>
          <p:nvPr/>
        </p:nvSpPr>
        <p:spPr bwMode="auto">
          <a:xfrm>
            <a:off x="990600" y="2590800"/>
            <a:ext cx="4598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Each act </a:t>
            </a:r>
            <a:r>
              <a:rPr lang="en-US" dirty="0" smtClean="0"/>
              <a:t>conclusion </a:t>
            </a:r>
            <a:r>
              <a:rPr lang="en-US" dirty="0"/>
              <a:t>or message</a:t>
            </a:r>
          </a:p>
          <a:p>
            <a:endParaRPr lang="en-US" dirty="0"/>
          </a:p>
          <a:p>
            <a:r>
              <a:rPr lang="en-US" dirty="0"/>
              <a:t>Future, open questions. Coming attractions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</a:t>
            </a:r>
            <a:r>
              <a:rPr lang="en-US" dirty="0" smtClean="0"/>
              <a:t>a</a:t>
            </a:r>
            <a:r>
              <a:rPr lang="en-US" dirty="0" smtClean="0"/>
              <a:t>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</a:t>
            </a:r>
            <a:r>
              <a:rPr lang="en-US" dirty="0" smtClean="0"/>
              <a:t>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895600"/>
            <a:ext cx="6781800" cy="287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smtClean="0"/>
              <a:t>CHALLENGE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Is RNA folding a hard or easy problem to solve? After all, the RNA alphabet has only 4 words.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6002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Mg2++ addition.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xyz.</a:t>
            </a:r>
          </a:p>
          <a:p>
            <a:pPr lvl="2"/>
            <a:r>
              <a:rPr lang="en-US" dirty="0" smtClean="0"/>
              <a:t>Comparison from set of backbone, sugar, base, atoms xyz.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10/3/10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mechanical perspective: Nucleic acid bases seen as rigid-bodies.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</a:t>
            </a:r>
            <a:r>
              <a:rPr lang="en-US" sz="2400" dirty="0" smtClean="0"/>
              <a:t>non-A-</a:t>
            </a:r>
            <a:r>
              <a:rPr lang="en-US" sz="2400" dirty="0" smtClean="0"/>
              <a:t>RNA</a:t>
            </a:r>
            <a:r>
              <a:rPr lang="en-US" sz="2400" dirty="0" smtClean="0"/>
              <a:t>, </a:t>
            </a:r>
            <a:r>
              <a:rPr lang="en-US" sz="2400" dirty="0" smtClean="0"/>
              <a:t>AII-RNA, and canonical A-RNA </a:t>
            </a:r>
            <a:r>
              <a:rPr lang="en-US" sz="2400" dirty="0" smtClean="0"/>
              <a:t>conformers</a:t>
            </a:r>
            <a:r>
              <a:rPr lang="en-US" sz="2400" dirty="0" smtClean="0"/>
              <a:t> </a:t>
            </a:r>
            <a:r>
              <a:rPr lang="en-US" sz="2400" dirty="0" smtClean="0"/>
              <a:t>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10/3/10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4419600" cy="103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4495800" cy="102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048000"/>
            <a:ext cx="4572000" cy="1027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048000"/>
            <a:ext cx="4023763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419600"/>
            <a:ext cx="4531538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4551" y="4800600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3755</TotalTime>
  <Words>1394</Words>
  <Application>Microsoft Macintosh PowerPoint</Application>
  <PresentationFormat>On-screen Show (4:3)</PresentationFormat>
  <Paragraphs>265</Paragraphs>
  <Slides>45</Slides>
  <Notes>11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RNA Structure Analysis via the Rigid Block Model</vt:lpstr>
      <vt:lpstr>Program</vt:lpstr>
      <vt:lpstr>Opening ACT</vt:lpstr>
      <vt:lpstr>CHALLENGE How does RNA Fold? </vt:lpstr>
      <vt:lpstr>CHALLENGE Is RNA folding a hard or easy problem to solve? After all, the RNA alphabet has only 4 words.</vt:lpstr>
      <vt:lpstr>CHALLENGE Usual ways to classify RNA conformations and an unexplored one -- the rigid-body perspective --.</vt:lpstr>
      <vt:lpstr>CHALLENGE The mechanical perspective: Nucleic acid bases seen as rigid-bodies. </vt:lpstr>
      <vt:lpstr>ACT I</vt:lpstr>
      <vt:lpstr>BASE STEPS 18 non-A-RNA, AII-RNA, and canonical A-RNA conformers kindly provided by Berman and collaborators.</vt:lpstr>
      <vt:lpstr>BASE STEPS Consensus clustering using classification techniques for the periodic table of the elements.</vt:lpstr>
      <vt:lpstr>Slide 11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non-ARNA-like datasets using distance to canonical ARNA parameters.</vt:lpstr>
      <vt:lpstr>BASE STEPS For the non-A-RNA-like dinucleotide steps the best clustering method is the hierarchical one.</vt:lpstr>
      <vt:lpstr>BASE STEPS Non-ARNA-like torsion angle conformers do not fill the full space of base geometries.</vt:lpstr>
      <vt:lpstr>BASE STEPS There are 17 Main Non-ARNA-Like Clusters with ten or more members in them.</vt:lpstr>
      <vt:lpstr>ACT II</vt:lpstr>
      <vt:lpstr>BASE PAIRS Helical regions in 3DNA can be continuous and quasi-continuous.</vt:lpstr>
      <vt:lpstr>BASE PAIRS Partially non-redundant RNA dataset is GC rich </vt:lpstr>
      <vt:lpstr>BASE PAIRS Seven Prominent Base-Pairs phrase in paper</vt:lpstr>
      <vt:lpstr>BASE PAIRS Non-canonical are more deformable.</vt:lpstr>
      <vt:lpstr>BASE PAIRS Average Base-Pair Parameters for the Seven.</vt:lpstr>
      <vt:lpstr>ACT III</vt:lpstr>
      <vt:lpstr>BASE PAIR STEPS RNA Base-Pairs Steps so Far</vt:lpstr>
      <vt:lpstr>BASE PAIR STEPS RNA base-pair-steps parameters in helical regions and energy contours rnasteps website.</vt:lpstr>
      <vt:lpstr>BASE PAIR STEPS Energy contours on data culled by three standard deviations from the mean.</vt:lpstr>
      <vt:lpstr>Intermezzo</vt:lpstr>
      <vt:lpstr>BASE PAIR STEPS – GLOBAL Knowledge of adjacent base-pair steps makes it possible to make up a larger polymer.</vt:lpstr>
      <vt:lpstr>BASE PAIR STEPS – GLOBAL Homopolymers and Block Copolymers</vt:lpstr>
      <vt:lpstr>BASE PAIR STEPS – GLOBAL </vt:lpstr>
      <vt:lpstr>BASE PAIR STEPS – GLOBAL RNA Persistence Length</vt:lpstr>
      <vt:lpstr>BASE PAIR STEPS – GLOBAL Message her of surprisingly some RNA messages appera to be curved RNA Chains</vt:lpstr>
      <vt:lpstr>BASE PAIR STEPS – GLOBAL poly r(AC)3  poly r(GU)3</vt:lpstr>
      <vt:lpstr>BASE PAIR STEPS – GLOBAL  Modelled vs. Experimental a</vt:lpstr>
      <vt:lpstr>ACT IV</vt:lpstr>
      <vt:lpstr>RNA STRUCTURAL MOTIFS getMotif</vt:lpstr>
      <vt:lpstr>RNA STRUCTURAL MOTIFS Test GNRA Tetraloop Motif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Lone-Pair Triloop</vt:lpstr>
      <vt:lpstr>Finale</vt:lpstr>
      <vt:lpstr>Slide 43</vt:lpstr>
      <vt:lpstr>Slide 44</vt:lpstr>
      <vt:lpstr>Slide 45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728</cp:revision>
  <dcterms:created xsi:type="dcterms:W3CDTF">2010-10-04T02:11:42Z</dcterms:created>
  <dcterms:modified xsi:type="dcterms:W3CDTF">2010-10-04T05:25:21Z</dcterms:modified>
</cp:coreProperties>
</file>